
<file path=[Content_Types].xml><?xml version="1.0" encoding="utf-8"?>
<Types xmlns="http://schemas.openxmlformats.org/package/2006/content-types"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25"/>
  </p:notesMasterIdLst>
  <p:sldIdLst>
    <p:sldId id="256" r:id="rId2"/>
    <p:sldId id="258" r:id="rId3"/>
    <p:sldId id="257" r:id="rId4"/>
    <p:sldId id="275" r:id="rId5"/>
    <p:sldId id="259" r:id="rId6"/>
    <p:sldId id="262" r:id="rId7"/>
    <p:sldId id="276" r:id="rId8"/>
    <p:sldId id="263" r:id="rId9"/>
    <p:sldId id="264" r:id="rId10"/>
    <p:sldId id="265" r:id="rId11"/>
    <p:sldId id="267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60"/>
  </p:normalViewPr>
  <p:slideViewPr>
    <p:cSldViewPr>
      <p:cViewPr varScale="1">
        <p:scale>
          <a:sx n="118" d="100"/>
          <a:sy n="118" d="100"/>
        </p:scale>
        <p:origin x="169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52D8E-E5BB-415B-8F74-103F2B36C0AA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5C6B8-9FB4-413E-8975-4953C0BBFD6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5028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5C6B8-9FB4-413E-8975-4953C0BBFD64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2424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84696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4474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190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5156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3501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5024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8769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4198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605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392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162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699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1881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331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078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199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9333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5029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810A11-E803-468C-9BB4-AAC07A21E531}" type="datetimeFigureOut">
              <a:rPr lang="hu-HU" smtClean="0"/>
              <a:t>2021. 01. 12.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1F3F05-4FD6-4596-9BFB-7333C569AB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793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  <p:sldLayoutId id="2147483781" r:id="rId17"/>
    <p:sldLayoutId id="2147483782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furjan.gergely@jedlik.eu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lvi.hu/felveteli/jelentkezes/felveteli_tajekoztato/FFT_2015A/3_pontszamitas/31_alapkepzesen_mesterkepzesen/312_erettsegi_pontok" TargetMode="External"/><Relationship Id="rId2" Type="http://schemas.openxmlformats.org/officeDocument/2006/relationships/hyperlink" Target="http://www.felvi.hu/felveteli/jelentkezes/felveteli_tajekoztato/FFT_2015A/3_pontszamitas/31_alapkepzesen_mesterkepzesen/311_tanulmanyi_ponto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elvi.hu/felveteli/jelentkezes/felveteli_tajekoztato/FFT_2015A/3_pontszamitas/33_tobbletpontok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elvi.hu/felveteli/jelentkezes/felveteli_tajekoztato/FFT_2018A/1_teendok_hataridok/16_eljarasi_dij/162_befizetes/1623_jovaira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Felvételi 2021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spcAft>
                <a:spcPts val="600"/>
              </a:spcAft>
            </a:pPr>
            <a:r>
              <a:rPr lang="hu-HU" sz="6200" dirty="0" smtClean="0"/>
              <a:t>Figyelem: Ez a tájékoztató csak kivonata a felvi.hu-n elérhető tájékoztatónak, nem törekszik a teljességre, csak kiindulópontnak használható.</a:t>
            </a:r>
            <a:r>
              <a:rPr lang="hu-HU" dirty="0" smtClean="0"/>
              <a:t>.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r>
              <a:rPr lang="hu-HU" sz="5600" dirty="0" smtClean="0"/>
              <a:t>Összeállította: </a:t>
            </a:r>
            <a:r>
              <a:rPr lang="hu-HU" sz="5600" dirty="0" err="1" smtClean="0"/>
              <a:t>Furján</a:t>
            </a:r>
            <a:r>
              <a:rPr lang="hu-HU" sz="5600" dirty="0" smtClean="0"/>
              <a:t> Gergely </a:t>
            </a:r>
            <a:endParaRPr lang="hu-HU" sz="5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Mit kell csatolni?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A kérelemben leírtakat alátámasztó dokumentumok (pl. év végi bizonyítvány)</a:t>
            </a:r>
          </a:p>
          <a:p>
            <a:r>
              <a:rPr lang="hu-HU" b="1" dirty="0"/>
              <a:t>nem kell beküldeni az érettségi </a:t>
            </a:r>
            <a:r>
              <a:rPr lang="hu-HU" b="1" dirty="0" smtClean="0"/>
              <a:t>bizonyítvány </a:t>
            </a:r>
            <a:r>
              <a:rPr lang="hu-HU" b="1" dirty="0"/>
              <a:t>(2006. utáni bizonyítványok) és a nyelvvizsga-bizonyítvány fénymásolatát (2003. utáni bizonyítványok</a:t>
            </a:r>
            <a:r>
              <a:rPr lang="hu-HU" b="1" dirty="0" smtClean="0"/>
              <a:t>)</a:t>
            </a:r>
            <a:endParaRPr lang="hu-HU" dirty="0" smtClean="0"/>
          </a:p>
          <a:p>
            <a:r>
              <a:rPr lang="hu-HU" dirty="0" smtClean="0"/>
              <a:t>Feltölthetők (</a:t>
            </a:r>
            <a:r>
              <a:rPr lang="hu-HU" dirty="0" err="1" smtClean="0"/>
              <a:t>jpg</a:t>
            </a:r>
            <a:r>
              <a:rPr lang="hu-HU" dirty="0" smtClean="0"/>
              <a:t> vagy </a:t>
            </a:r>
            <a:r>
              <a:rPr lang="hu-HU" dirty="0" err="1" smtClean="0"/>
              <a:t>pdf</a:t>
            </a:r>
            <a:r>
              <a:rPr lang="hu-HU" dirty="0" smtClean="0"/>
              <a:t> formátumban </a:t>
            </a:r>
            <a:r>
              <a:rPr lang="hu-HU" dirty="0" smtClean="0"/>
              <a:t>), vagy </a:t>
            </a:r>
            <a:r>
              <a:rPr lang="hu-HU" dirty="0" smtClean="0"/>
              <a:t>papír alapon is beküldhetők</a:t>
            </a:r>
          </a:p>
          <a:p>
            <a:r>
              <a:rPr lang="hu-HU" dirty="0" smtClean="0"/>
              <a:t>Csak egy példány kell a jelentkezések számától függetlenül</a:t>
            </a:r>
          </a:p>
          <a:p>
            <a:r>
              <a:rPr lang="hu-HU" dirty="0" smtClean="0"/>
              <a:t>Teljes dokumentum, olvashatóság</a:t>
            </a:r>
          </a:p>
          <a:p>
            <a:r>
              <a:rPr lang="hu-HU" dirty="0" smtClean="0"/>
              <a:t>Nem kell hitelesíteni vagy eredetit beküldeni</a:t>
            </a:r>
          </a:p>
          <a:p>
            <a:r>
              <a:rPr lang="hu-HU" dirty="0" smtClean="0"/>
              <a:t>A rendszer csak a feltöltést tényét jelzi vissza, azt viszont nem „tudja”, hogy kinek mit kellett feltöltenie</a:t>
            </a:r>
          </a:p>
          <a:p>
            <a:r>
              <a:rPr lang="hu-HU" dirty="0" smtClean="0"/>
              <a:t>Befizetés igazolása – banki utalásnál idő kell rá.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Postai beküldés esetén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/>
              <a:t>Cím: (postacím: „</a:t>
            </a:r>
            <a:r>
              <a:rPr lang="hu-HU" dirty="0" smtClean="0"/>
              <a:t>2020. </a:t>
            </a:r>
            <a:r>
              <a:rPr lang="hu-HU" dirty="0"/>
              <a:t>évi általános felsőoktatási felvételi jelentkezés” Oktatási Hivatal, 1380 Budapest, Pf. 1190.)</a:t>
            </a:r>
          </a:p>
          <a:p>
            <a:r>
              <a:rPr lang="hu-HU" dirty="0" smtClean="0"/>
              <a:t>A/4-es fekete-fehér fénymásolat</a:t>
            </a:r>
          </a:p>
          <a:p>
            <a:r>
              <a:rPr lang="hu-HU" dirty="0" smtClean="0"/>
              <a:t>Nem szabad összetűzni</a:t>
            </a:r>
          </a:p>
          <a:p>
            <a:r>
              <a:rPr lang="hu-HU" dirty="0" smtClean="0"/>
              <a:t>A másolaton látszódjon a tulajdonos neve és a teljes dokumentum</a:t>
            </a:r>
          </a:p>
          <a:p>
            <a:r>
              <a:rPr lang="hu-HU" dirty="0"/>
              <a:t>A kiegészítő díj befizetését igazoló </a:t>
            </a:r>
            <a:r>
              <a:rPr lang="hu-HU" dirty="0" smtClean="0"/>
              <a:t>dokumentum másolatát mellékelni</a:t>
            </a:r>
            <a:r>
              <a:rPr lang="hu-HU" dirty="0"/>
              <a:t> </a:t>
            </a:r>
            <a:endParaRPr lang="hu-HU" dirty="0" smtClean="0"/>
          </a:p>
          <a:p>
            <a:r>
              <a:rPr lang="hu-HU" dirty="0" smtClean="0"/>
              <a:t>A jelentkezési határidő után beküldött dokumentummásolatokra rá kell írni a felvételi azonosító számot</a:t>
            </a:r>
          </a:p>
          <a:p>
            <a:r>
              <a:rPr lang="hu-HU" dirty="0" smtClean="0"/>
              <a:t>Ajánlott küldemény – igazolható később a feladás ténye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1389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Eljárási díjak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Alapdíj: nincs, 3 jelentkezés ingyenes (államilag finanszírozott és önköltséges egynek számít ugyanazon képzés esetén)</a:t>
            </a:r>
          </a:p>
          <a:p>
            <a:r>
              <a:rPr lang="hu-HU" dirty="0" smtClean="0"/>
              <a:t>További képzések: 2000 </a:t>
            </a:r>
            <a:r>
              <a:rPr lang="hu-HU" dirty="0" err="1" smtClean="0"/>
              <a:t>ft</a:t>
            </a:r>
            <a:r>
              <a:rPr lang="hu-HU" dirty="0" smtClean="0"/>
              <a:t>/képzés ( a gép számol)</a:t>
            </a:r>
          </a:p>
          <a:p>
            <a:r>
              <a:rPr lang="hu-HU" dirty="0" smtClean="0"/>
              <a:t>Utalás, vagy bankkártyás tranzakció</a:t>
            </a:r>
          </a:p>
          <a:p>
            <a:r>
              <a:rPr lang="hu-HU" dirty="0" smtClean="0"/>
              <a:t>A február 15-i határidő a tranzakció indítása</a:t>
            </a:r>
          </a:p>
          <a:p>
            <a:r>
              <a:rPr lang="hu-HU" dirty="0" smtClean="0"/>
              <a:t>A befizetés megtörténtét igazolni kell, a dokumentum feltöltendő, illetve beküldendő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Fontos !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b="1" dirty="0" smtClean="0"/>
              <a:t>A feltöltött vagy fénymásolatban beküldött dokumentumok eredetijét a felvételkor be kell majd mutatni. </a:t>
            </a:r>
          </a:p>
          <a:p>
            <a:r>
              <a:rPr lang="hu-HU" dirty="0" smtClean="0"/>
              <a:t>Részletes információk: </a:t>
            </a:r>
            <a:r>
              <a:rPr lang="hu-HU" dirty="0" err="1" smtClean="0"/>
              <a:t>felvi.hu</a:t>
            </a:r>
            <a:endParaRPr lang="hu-HU" dirty="0" smtClean="0"/>
          </a:p>
          <a:p>
            <a:r>
              <a:rPr lang="hu-HU" dirty="0" smtClean="0"/>
              <a:t>Időben elkezdeni, hogy az esetleges kérdések egyáltalán felmerüljenek és legyen idő a válaszok beszerzésére. </a:t>
            </a:r>
          </a:p>
          <a:p>
            <a:r>
              <a:rPr lang="hu-HU" dirty="0" smtClean="0"/>
              <a:t>Segítség: munkaidőben bármikor, ill. </a:t>
            </a:r>
            <a:r>
              <a:rPr lang="hu-HU" dirty="0" smtClean="0">
                <a:hlinkClick r:id="rId2"/>
              </a:rPr>
              <a:t>furjan.gergely@jedlik.eu</a:t>
            </a:r>
            <a:r>
              <a:rPr lang="hu-HU" dirty="0" smtClean="0"/>
              <a:t>, 06 20 9445164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3313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Pontszámítás </a:t>
            </a: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Alapképzés esetén: </a:t>
            </a:r>
          </a:p>
          <a:p>
            <a:pPr marL="457200" indent="-457200">
              <a:buAutoNum type="alphaLcParenR"/>
            </a:pPr>
            <a:r>
              <a:rPr lang="hu-HU" dirty="0" smtClean="0"/>
              <a:t>a</a:t>
            </a:r>
            <a:r>
              <a:rPr lang="hu-HU" dirty="0"/>
              <a:t> </a:t>
            </a:r>
            <a:r>
              <a:rPr lang="hu-HU" dirty="0">
                <a:hlinkClick r:id="rId2"/>
              </a:rPr>
              <a:t>tanulmányi pontok</a:t>
            </a:r>
            <a:r>
              <a:rPr lang="hu-HU" dirty="0"/>
              <a:t> és az </a:t>
            </a:r>
            <a:r>
              <a:rPr lang="hu-HU" dirty="0">
                <a:hlinkClick r:id="rId3"/>
              </a:rPr>
              <a:t>érettségi pontok</a:t>
            </a:r>
            <a:r>
              <a:rPr lang="hu-HU" dirty="0"/>
              <a:t> összege, hozzáadva </a:t>
            </a:r>
            <a:r>
              <a:rPr lang="hu-HU" dirty="0" smtClean="0"/>
              <a:t>	a</a:t>
            </a:r>
            <a:r>
              <a:rPr lang="hu-HU" dirty="0"/>
              <a:t> </a:t>
            </a:r>
            <a:r>
              <a:rPr lang="hu-HU" dirty="0">
                <a:hlinkClick r:id="rId4"/>
              </a:rPr>
              <a:t>többletpontokat</a:t>
            </a:r>
            <a:r>
              <a:rPr lang="hu-HU" dirty="0"/>
              <a:t>, </a:t>
            </a:r>
            <a:r>
              <a:rPr lang="hu-HU" dirty="0" smtClean="0"/>
              <a:t>vagy</a:t>
            </a:r>
          </a:p>
          <a:p>
            <a:pPr marL="457200" indent="-457200">
              <a:buAutoNum type="alphaLcParenR"/>
            </a:pPr>
            <a:r>
              <a:rPr lang="hu-HU" dirty="0" smtClean="0"/>
              <a:t>b)	 </a:t>
            </a:r>
            <a:r>
              <a:rPr lang="hu-HU" dirty="0"/>
              <a:t>b) az érettségi pontok kétszerese, hozzáadva a többletpontokat</a:t>
            </a:r>
            <a:r>
              <a:rPr lang="hu-HU" dirty="0" smtClean="0"/>
              <a:t>. 	(automatikusan a kedvezőbbet számolja a rendszer, ha az adatok 	rendelkezésre állnak)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82252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Pontszámítás – Tanulmányi pontok</a:t>
            </a: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982133" y="1988840"/>
            <a:ext cx="7704667" cy="4248472"/>
          </a:xfrm>
        </p:spPr>
        <p:txBody>
          <a:bodyPr>
            <a:normAutofit fontScale="92500"/>
          </a:bodyPr>
          <a:lstStyle/>
          <a:p>
            <a:r>
              <a:rPr lang="hu-HU" b="1" u="sng" dirty="0" smtClean="0"/>
              <a:t>Első 100 pont</a:t>
            </a:r>
            <a:endParaRPr lang="hu-HU" dirty="0" smtClean="0"/>
          </a:p>
          <a:p>
            <a:r>
              <a:rPr lang="hu-HU" dirty="0"/>
              <a:t>magyar nyelv és irodalom (évenként a 2 osztályzat átlaga),</a:t>
            </a:r>
          </a:p>
          <a:p>
            <a:r>
              <a:rPr lang="hu-HU" dirty="0"/>
              <a:t>történelem,</a:t>
            </a:r>
          </a:p>
          <a:p>
            <a:r>
              <a:rPr lang="hu-HU" dirty="0"/>
              <a:t>matematika,</a:t>
            </a:r>
          </a:p>
          <a:p>
            <a:r>
              <a:rPr lang="hu-HU" dirty="0"/>
              <a:t>legalább két évig tanult választott idegen nyelv </a:t>
            </a:r>
            <a:endParaRPr lang="hu-HU" dirty="0" smtClean="0"/>
          </a:p>
          <a:p>
            <a:r>
              <a:rPr lang="hu-HU" dirty="0" smtClean="0"/>
              <a:t>egy </a:t>
            </a:r>
            <a:r>
              <a:rPr lang="hu-HU" dirty="0"/>
              <a:t>legalább két évig tanult választott természettudományos tantárgy vagy két, legalább egy évig tanult, választott természettudományos tantárgy. Természettudományos tantárgyak: fizika, kémia, biológia, földrajz (földünk és környezetünk), természettudomány.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17237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Pontszámítás – Tanulmányi pontok</a:t>
            </a: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200" b="1" u="sng" dirty="0" smtClean="0"/>
              <a:t>Második </a:t>
            </a:r>
            <a:r>
              <a:rPr lang="hu-HU" sz="2200" b="1" u="sng" dirty="0"/>
              <a:t>száz </a:t>
            </a:r>
            <a:r>
              <a:rPr lang="hu-HU" sz="2200" b="1" u="sng" dirty="0" smtClean="0"/>
              <a:t>pont:</a:t>
            </a:r>
            <a:endParaRPr lang="hu-HU" sz="2200" b="1" u="sng" dirty="0"/>
          </a:p>
          <a:p>
            <a:r>
              <a:rPr lang="hu-HU" dirty="0"/>
              <a:t>A jelentkező </a:t>
            </a:r>
            <a:r>
              <a:rPr lang="hu-HU" b="1" dirty="0"/>
              <a:t>érettségi bizonyítványában</a:t>
            </a:r>
            <a:r>
              <a:rPr lang="hu-HU" dirty="0"/>
              <a:t> szereplő érettségi vizsgaeredmények közül a négy kötelező (magyar nyelv és irodalom, történelem, matematika, idegen nyelv, illetve idegen nyelv érettségi vizsgatárgy hiánya esetén egyéb érettségi vizsgatárgy) és egy szabadon választott érettségi vizsgatárgy </a:t>
            </a:r>
            <a:r>
              <a:rPr lang="hu-HU" b="1" dirty="0" smtClean="0"/>
              <a:t>százalékos </a:t>
            </a:r>
            <a:r>
              <a:rPr lang="hu-HU" b="1" dirty="0"/>
              <a:t>eredményeinek átlagát egész számra kell kerekíteni.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8790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Pontszámítás-Érettségi pontok</a:t>
            </a: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2600" b="1" u="sng" dirty="0"/>
              <a:t>200 pont: </a:t>
            </a:r>
          </a:p>
          <a:p>
            <a:r>
              <a:rPr lang="hu-HU" b="1" dirty="0"/>
              <a:t>Főszabályként két érettségi vizsgatárgy százalékos eredményei alapján számítható pontok az érettségi pontok. </a:t>
            </a:r>
            <a:endParaRPr lang="hu-HU" b="1" dirty="0" smtClean="0"/>
          </a:p>
          <a:p>
            <a:r>
              <a:rPr lang="hu-HU" dirty="0" smtClean="0"/>
              <a:t>Amennyiben </a:t>
            </a:r>
            <a:r>
              <a:rPr lang="hu-HU" dirty="0"/>
              <a:t>követelményként több érettségi vizsgatárgy </a:t>
            </a:r>
            <a:r>
              <a:rPr lang="hu-HU" b="1" dirty="0"/>
              <a:t>választható </a:t>
            </a:r>
            <a:r>
              <a:rPr lang="hu-HU" dirty="0"/>
              <a:t>– vagyis a kettőnél több megadott tantárgy között „vagy" szerepel –, akkor ezek közül a jelentkező számára legkedvezőbb két érettségi vizsgatárgy eredményei alapján kell kiszámítani az érettségi pontokat.</a:t>
            </a:r>
          </a:p>
          <a:p>
            <a:r>
              <a:rPr lang="hu-HU" b="1" dirty="0"/>
              <a:t>Az érettségi pontok száma egyenlő az érettségi vizsgán az adott vizsgatárgyból elért százalékos eredménnyel.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80184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Pontszámítás</a:t>
            </a:r>
            <a:endParaRPr lang="hu-HU" dirty="0"/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Döntési helyzet: </a:t>
            </a:r>
          </a:p>
          <a:p>
            <a:r>
              <a:rPr lang="hu-HU" dirty="0" smtClean="0"/>
              <a:t>Az ötödik tantárgy (szempontok: a saját iskola kínálata, továbbtanulási jelentkezés során megjelölt képzési helyek követelménye)</a:t>
            </a:r>
          </a:p>
          <a:p>
            <a:r>
              <a:rPr lang="hu-HU" dirty="0" smtClean="0"/>
              <a:t>Emelt vagy középszint (szempontok: mennyi energiát tudok/akarok belefektetni, biztonságra való törekvés, kell-e a többletpont, előírás-e az </a:t>
            </a:r>
            <a:r>
              <a:rPr lang="hu-HU" smtClean="0"/>
              <a:t>emelt szint)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9691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Érettségi jelentkezés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 smtClean="0"/>
              <a:t>HA VÍRUSHELYZET MIATT BÁRMILYEN VÁLTOZÁS LESZ AZ ALÁBBI RENDBEN, ARRÓL E-MAILBEN ÉRTESÍTJÜK DIÁKJAINKAT.</a:t>
            </a:r>
          </a:p>
          <a:p>
            <a:r>
              <a:rPr lang="hu-HU" dirty="0" smtClean="0"/>
              <a:t>Határidő</a:t>
            </a:r>
            <a:r>
              <a:rPr lang="hu-HU" dirty="0" smtClean="0"/>
              <a:t>: 2021. február 15. </a:t>
            </a:r>
          </a:p>
          <a:p>
            <a:r>
              <a:rPr lang="hu-HU" dirty="0" smtClean="0"/>
              <a:t>Módja: Aláírt jelentkezési lap leadása</a:t>
            </a:r>
          </a:p>
          <a:p>
            <a:r>
              <a:rPr lang="hu-HU" dirty="0" smtClean="0"/>
              <a:t>A jelentkezés február 15. után nem módosítható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92085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Általános információk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Csak e-felvételi van (www.felvi.hu)</a:t>
            </a:r>
          </a:p>
          <a:p>
            <a:r>
              <a:rPr lang="hu-HU" dirty="0" smtClean="0"/>
              <a:t>Regisztráció (egyedi biztonsági kód és felvételi azonosító szerzése)</a:t>
            </a:r>
          </a:p>
          <a:p>
            <a:r>
              <a:rPr lang="hu-HU" dirty="0" smtClean="0"/>
              <a:t>Regisztráció után folyamatosan rendelkezésre </a:t>
            </a:r>
            <a:r>
              <a:rPr lang="hu-HU" dirty="0" smtClean="0"/>
              <a:t>áll a felület </a:t>
            </a:r>
            <a:r>
              <a:rPr lang="hu-HU" dirty="0" smtClean="0"/>
              <a:t>(e-mailek figyelése)</a:t>
            </a:r>
          </a:p>
          <a:p>
            <a:r>
              <a:rPr lang="hu-HU" dirty="0" smtClean="0"/>
              <a:t>A kitöltés folyamatos, a  zárásig bármikor módosítható</a:t>
            </a:r>
          </a:p>
          <a:p>
            <a:r>
              <a:rPr lang="hu-HU" dirty="0" smtClean="0"/>
              <a:t>A tájékoztató </a:t>
            </a:r>
          </a:p>
          <a:p>
            <a:pPr lvl="1"/>
            <a:r>
              <a:rPr lang="hu-HU" dirty="0" smtClean="0"/>
              <a:t>csak a felvi.hu-n érhető el</a:t>
            </a:r>
          </a:p>
          <a:p>
            <a:pPr lvl="1"/>
            <a:r>
              <a:rPr lang="hu-HU" dirty="0" smtClean="0"/>
              <a:t>január 31-ig módosulhat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Érettségi tantárgyak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Magyar nyelv és irodalom</a:t>
            </a:r>
          </a:p>
          <a:p>
            <a:r>
              <a:rPr lang="hu-HU" dirty="0" smtClean="0"/>
              <a:t>Matematika</a:t>
            </a:r>
          </a:p>
          <a:p>
            <a:r>
              <a:rPr lang="hu-HU" dirty="0" smtClean="0"/>
              <a:t>Történelem</a:t>
            </a:r>
          </a:p>
          <a:p>
            <a:r>
              <a:rPr lang="hu-HU" dirty="0" smtClean="0"/>
              <a:t>Idegen nyelv</a:t>
            </a:r>
          </a:p>
          <a:p>
            <a:r>
              <a:rPr lang="hu-HU" dirty="0" smtClean="0"/>
              <a:t>Ágazati érettségi tárgy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36998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82133" y="116633"/>
            <a:ext cx="7704667" cy="1008112"/>
          </a:xfrm>
        </p:spPr>
        <p:txBody>
          <a:bodyPr>
            <a:normAutofit/>
          </a:bodyPr>
          <a:lstStyle/>
          <a:p>
            <a:pPr algn="l"/>
            <a:r>
              <a:rPr lang="hu-HU" dirty="0" smtClean="0"/>
              <a:t>A jelentkezési lap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5296" y="1124745"/>
            <a:ext cx="7838339" cy="501843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331640" y="1700808"/>
            <a:ext cx="669674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3300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Döntés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Emelt vagy középszint? </a:t>
            </a:r>
          </a:p>
          <a:p>
            <a:r>
              <a:rPr lang="hu-HU" dirty="0" smtClean="0"/>
              <a:t>Szempontok: </a:t>
            </a:r>
          </a:p>
          <a:p>
            <a:r>
              <a:rPr lang="hu-HU" dirty="0" smtClean="0"/>
              <a:t>Mit ír elő az egyetem? </a:t>
            </a:r>
          </a:p>
          <a:p>
            <a:r>
              <a:rPr lang="hu-HU" dirty="0" smtClean="0"/>
              <a:t>Hogyan járok jobban? (45%-</a:t>
            </a:r>
            <a:r>
              <a:rPr lang="hu-HU" dirty="0" err="1" smtClean="0"/>
              <a:t>os</a:t>
            </a:r>
            <a:r>
              <a:rPr lang="hu-HU" smtClean="0"/>
              <a:t> szabály)</a:t>
            </a:r>
            <a:endParaRPr lang="hu-HU" dirty="0" smtClean="0"/>
          </a:p>
          <a:p>
            <a:r>
              <a:rPr lang="hu-HU" dirty="0" smtClean="0"/>
              <a:t>Mire vagyok képes? Mennyi időt és energiát szánok rá?</a:t>
            </a:r>
          </a:p>
        </p:txBody>
      </p:sp>
    </p:spTree>
    <p:extLst>
      <p:ext uri="{BB962C8B-B14F-4D97-AF65-F5344CB8AC3E}">
        <p14:creationId xmlns:p14="http://schemas.microsoft.com/office/powerpoint/2010/main" val="1454449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Köszönöm a figyelmet!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0848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Az eljárásban a jelentkezők által betartandó határidők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Jelentkezési </a:t>
            </a:r>
            <a:r>
              <a:rPr lang="hu-HU" b="1" dirty="0" smtClean="0"/>
              <a:t>határidő:  				2021. </a:t>
            </a:r>
            <a:r>
              <a:rPr lang="hu-HU" b="1" dirty="0"/>
              <a:t>február </a:t>
            </a:r>
            <a:r>
              <a:rPr lang="hu-HU" b="1" dirty="0" smtClean="0"/>
              <a:t>15., 											24.00</a:t>
            </a:r>
          </a:p>
          <a:p>
            <a:r>
              <a:rPr lang="hu-HU" dirty="0" smtClean="0"/>
              <a:t>A </a:t>
            </a:r>
            <a:r>
              <a:rPr lang="hu-HU" dirty="0"/>
              <a:t>jelentkezés </a:t>
            </a:r>
            <a:r>
              <a:rPr lang="hu-HU" b="1" dirty="0"/>
              <a:t>hitelesítésének határideje:  </a:t>
            </a:r>
            <a:r>
              <a:rPr lang="hu-HU" b="1" dirty="0" smtClean="0"/>
              <a:t>	2021. 															február 20., 													24.00</a:t>
            </a:r>
          </a:p>
          <a:p>
            <a:r>
              <a:rPr lang="hu-HU" b="1" dirty="0" smtClean="0"/>
              <a:t>Dokumentumok benyújtásának, egyszeri sorrendmódosításnak </a:t>
            </a:r>
            <a:r>
              <a:rPr lang="hu-HU" dirty="0" smtClean="0"/>
              <a:t>a  határideje: 		</a:t>
            </a:r>
            <a:r>
              <a:rPr lang="hu-HU" b="1" dirty="0" smtClean="0"/>
              <a:t>2021. </a:t>
            </a:r>
            <a:r>
              <a:rPr lang="hu-HU" b="1" dirty="0"/>
              <a:t>július </a:t>
            </a:r>
            <a:r>
              <a:rPr lang="hu-HU" b="1" dirty="0" smtClean="0"/>
              <a:t>8.</a:t>
            </a:r>
            <a:endParaRPr lang="hu-H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Egyéb határidők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514351" y="2132856"/>
            <a:ext cx="7796030" cy="3885884"/>
          </a:xfrm>
        </p:spPr>
        <p:txBody>
          <a:bodyPr>
            <a:normAutofit/>
          </a:bodyPr>
          <a:lstStyle/>
          <a:p>
            <a:r>
              <a:rPr lang="hu-HU" dirty="0" smtClean="0"/>
              <a:t>E-felvételi ügyintézés időszaka: 		2021. április 19-től</a:t>
            </a:r>
          </a:p>
          <a:p>
            <a:r>
              <a:rPr lang="hu-HU" dirty="0"/>
              <a:t>A ponthatárok várható kihirdetése: 	</a:t>
            </a:r>
            <a:r>
              <a:rPr lang="hu-HU" dirty="0" smtClean="0"/>
              <a:t>2021. </a:t>
            </a:r>
            <a:r>
              <a:rPr lang="hu-HU" dirty="0"/>
              <a:t>július </a:t>
            </a:r>
            <a:r>
              <a:rPr lang="hu-HU" dirty="0" smtClean="0"/>
              <a:t>22.</a:t>
            </a:r>
          </a:p>
          <a:p>
            <a:r>
              <a:rPr lang="hu-HU" dirty="0" smtClean="0"/>
              <a:t>Hiánypótlási felszólítás megküldése: 	2021. június 24-ig</a:t>
            </a:r>
          </a:p>
          <a:p>
            <a:r>
              <a:rPr lang="hu-HU" dirty="0" smtClean="0"/>
              <a:t>Besorolási döntésről határozat közzététele,</a:t>
            </a:r>
          </a:p>
          <a:p>
            <a:pPr marL="0" indent="0">
              <a:buNone/>
            </a:pPr>
            <a:r>
              <a:rPr lang="hu-HU" dirty="0" smtClean="0"/>
              <a:t>     e-mailes értesítő kiküldése: 			2021. aug. 5-ig</a:t>
            </a:r>
          </a:p>
          <a:p>
            <a:r>
              <a:rPr lang="hu-HU" dirty="0" smtClean="0"/>
              <a:t>Jogorvoslati kérelem benyújtása: 		15 nap a közléstől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93018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Felvételi minimumkövetelmények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2800" b="1" dirty="0" smtClean="0"/>
              <a:t>Érettségi bizonyítvány</a:t>
            </a:r>
          </a:p>
          <a:p>
            <a:pPr>
              <a:buNone/>
            </a:pPr>
            <a:r>
              <a:rPr lang="hu-HU" sz="2000" dirty="0"/>
              <a:t>	</a:t>
            </a:r>
            <a:r>
              <a:rPr lang="hu-HU" sz="2000" dirty="0" smtClean="0"/>
              <a:t>(</a:t>
            </a:r>
            <a:r>
              <a:rPr lang="hu-HU" sz="2000" dirty="0"/>
              <a:t>jelentkezésnek nem feltétele</a:t>
            </a:r>
            <a:r>
              <a:rPr lang="hu-HU" sz="2000" dirty="0" smtClean="0"/>
              <a:t>)</a:t>
            </a:r>
          </a:p>
          <a:p>
            <a:r>
              <a:rPr lang="hu-HU" sz="2900" b="1" dirty="0"/>
              <a:t>Egy emelt szintű érettségi </a:t>
            </a:r>
            <a:r>
              <a:rPr lang="hu-HU" sz="2900" b="1" dirty="0" smtClean="0"/>
              <a:t>vizsga (23.§.3)</a:t>
            </a:r>
            <a:endParaRPr lang="hu-HU" sz="2900" b="1" dirty="0"/>
          </a:p>
          <a:p>
            <a:r>
              <a:rPr lang="hu-HU" sz="2800" dirty="0"/>
              <a:t>jelentkező felvételi összpontszámának el kell érnie a jogszabályban meghatározott minimumpontszámot </a:t>
            </a:r>
            <a:r>
              <a:rPr lang="hu-HU" sz="2800" dirty="0" smtClean="0"/>
              <a:t>, alapképzés</a:t>
            </a:r>
            <a:r>
              <a:rPr lang="hu-HU" sz="2800" dirty="0"/>
              <a:t>, valamint osztatlan mesterképzés esetén </a:t>
            </a:r>
            <a:r>
              <a:rPr lang="hu-HU" sz="2800" b="1" dirty="0"/>
              <a:t>280 pontot</a:t>
            </a:r>
            <a:r>
              <a:rPr lang="hu-HU" dirty="0"/>
              <a:t>, </a:t>
            </a:r>
            <a:endParaRPr lang="hu-HU" dirty="0" smtClean="0"/>
          </a:p>
          <a:p>
            <a:pPr>
              <a:buNone/>
            </a:pPr>
            <a:r>
              <a:rPr lang="hu-HU" sz="2000" dirty="0" smtClean="0"/>
              <a:t>	( </a:t>
            </a:r>
            <a:r>
              <a:rPr lang="hu-HU" sz="2000" dirty="0"/>
              <a:t>az emelt szintű érettségi-, a nyelvvizsga-, illetve az OKJ-többletpontokkal együtt, de más jogcímen adható többletpontok </a:t>
            </a:r>
            <a:r>
              <a:rPr lang="hu-HU" sz="2000" dirty="0" smtClean="0"/>
              <a:t>nélkül</a:t>
            </a:r>
            <a:r>
              <a:rPr lang="hu-HU" sz="2000" dirty="0" smtClean="0"/>
              <a:t>)</a:t>
            </a:r>
            <a:endParaRPr lang="hu-HU" sz="2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Jelentkezési helyek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Jelentkezési hely fogalma : Tájékoztató egy sorában megadott információ</a:t>
            </a:r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Jelentkezési helyek: </a:t>
            </a:r>
            <a:r>
              <a:rPr lang="hu-HU" dirty="0" err="1" smtClean="0"/>
              <a:t>max</a:t>
            </a:r>
            <a:r>
              <a:rPr lang="hu-HU" dirty="0" smtClean="0"/>
              <a:t>. 6 jelölhető meg (12 sor)</a:t>
            </a:r>
          </a:p>
          <a:p>
            <a:r>
              <a:rPr lang="hu-HU" dirty="0" smtClean="0"/>
              <a:t>Jelentkezési hely visszavonható, de a határidő után új már nem vehető fel</a:t>
            </a:r>
          </a:p>
        </p:txBody>
      </p:sp>
      <p:pic>
        <p:nvPicPr>
          <p:cNvPr id="4" name="Kép 3" descr="Képernyőrész kivágás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01008"/>
            <a:ext cx="7700453" cy="11521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Jelentkezési helyek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hu-HU" dirty="0"/>
              <a:t>Jelentkezési helyek rangsorolása (módosítás egy alkalommal július 8</a:t>
            </a:r>
            <a:r>
              <a:rPr lang="hu-HU" dirty="0" smtClean="0"/>
              <a:t>-ig</a:t>
            </a:r>
            <a:endParaRPr lang="hu-HU" dirty="0"/>
          </a:p>
          <a:p>
            <a:r>
              <a:rPr lang="hu-HU" dirty="0" smtClean="0"/>
              <a:t>Döntés szempontjai: </a:t>
            </a:r>
            <a:r>
              <a:rPr lang="hu-HU" dirty="0"/>
              <a:t>(képzési szint, munkarend, finanszírozási forma)</a:t>
            </a:r>
          </a:p>
          <a:p>
            <a:r>
              <a:rPr lang="hu-HU" dirty="0"/>
              <a:t>Felvétel: a rangsorban szereplő első olyan helyre, ahova elég a felvételi pontszám.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89027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Eljárási díj befizetése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Három képzésre történő jelentkezés ingyenes (6 sor), majd 2000 ft/képzés</a:t>
            </a:r>
          </a:p>
          <a:p>
            <a:pPr marL="457200" lvl="1" indent="0">
              <a:buNone/>
            </a:pPr>
            <a:r>
              <a:rPr lang="hu-HU" sz="1400" dirty="0" smtClean="0"/>
              <a:t>(hat sor, mert az eljárási díj szempontjából ugyanazon jelentkezési helynek a támogatott és az önköltséges formája egy jelentkezési helynek minősül )</a:t>
            </a:r>
          </a:p>
          <a:p>
            <a:r>
              <a:rPr lang="hu-HU" dirty="0" smtClean="0"/>
              <a:t>Fizetés banki átutalás, vagy kártyás internetes tranzakció (felvételi azonosító megadása)</a:t>
            </a:r>
          </a:p>
          <a:p>
            <a:r>
              <a:rPr lang="hu-HU" dirty="0" smtClean="0"/>
              <a:t>Határidő: megegyezik a felvételi benyújtásának határidejével (febr.15.)</a:t>
            </a:r>
          </a:p>
          <a:p>
            <a:r>
              <a:rPr lang="hu-HU" dirty="0" smtClean="0"/>
              <a:t>Postai</a:t>
            </a:r>
            <a:r>
              <a:rPr lang="hu-HU" dirty="0" smtClean="0"/>
              <a:t> </a:t>
            </a:r>
            <a:r>
              <a:rPr lang="hu-HU" dirty="0" smtClean="0"/>
              <a:t>csekk használata tilos!</a:t>
            </a:r>
          </a:p>
          <a:p>
            <a:r>
              <a:rPr lang="hu-HU" dirty="0"/>
              <a:t>A befizetés </a:t>
            </a:r>
            <a:r>
              <a:rPr lang="hu-HU" dirty="0">
                <a:hlinkClick r:id="rId2"/>
              </a:rPr>
              <a:t>jóváírása</a:t>
            </a:r>
            <a:r>
              <a:rPr lang="hu-HU" dirty="0"/>
              <a:t> szintén az E-felvételi Fizetés menüpontjában ellenőrizhető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Hitelesítés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95856" y="2348880"/>
            <a:ext cx="7704667" cy="3794952"/>
          </a:xfrm>
        </p:spPr>
        <p:txBody>
          <a:bodyPr>
            <a:normAutofit/>
          </a:bodyPr>
          <a:lstStyle/>
          <a:p>
            <a:r>
              <a:rPr lang="hu-HU" dirty="0" smtClean="0"/>
              <a:t>Ügyfélkapun keresztül: (okmányiroda, időpont)</a:t>
            </a:r>
          </a:p>
          <a:p>
            <a:r>
              <a:rPr lang="hu-HU" dirty="0"/>
              <a:t>A</a:t>
            </a:r>
            <a:r>
              <a:rPr lang="hu-HU" dirty="0" smtClean="0"/>
              <a:t>utomatikus, ha párhuzamosan jelentkezünk be a két rendszerbe</a:t>
            </a:r>
          </a:p>
          <a:p>
            <a:r>
              <a:rPr lang="hu-HU" dirty="0" smtClean="0"/>
              <a:t>Hitelesítő adatlap kinyomtatása és postázása ajánlott küldeményként február 20-ig (csak ha nem ügyfélkapun át történik a hitelesítés)</a:t>
            </a:r>
          </a:p>
          <a:p>
            <a:r>
              <a:rPr lang="hu-HU" dirty="0" smtClean="0"/>
              <a:t>Ha február 15-e előtt hitelesít valaki és utána változtat, akkor újból kell hitelesítenie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is">
  <a:themeElements>
    <a:clrScheme name="Parallaxis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is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is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19084</TotalTime>
  <Words>1151</Words>
  <Application>Microsoft Office PowerPoint</Application>
  <PresentationFormat>Diavetítés a képernyőre (4:3 oldalarány)</PresentationFormat>
  <Paragraphs>124</Paragraphs>
  <Slides>23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7" baseType="lpstr">
      <vt:lpstr>Arial</vt:lpstr>
      <vt:lpstr>Calibri</vt:lpstr>
      <vt:lpstr>Corbel</vt:lpstr>
      <vt:lpstr>Parallaxis</vt:lpstr>
      <vt:lpstr>Felvételi 2021</vt:lpstr>
      <vt:lpstr>Általános információk</vt:lpstr>
      <vt:lpstr>Az eljárásban a jelentkezők által betartandó határidők</vt:lpstr>
      <vt:lpstr>Egyéb határidők</vt:lpstr>
      <vt:lpstr>Felvételi minimumkövetelmények</vt:lpstr>
      <vt:lpstr>Jelentkezési helyek</vt:lpstr>
      <vt:lpstr>Jelentkezési helyek</vt:lpstr>
      <vt:lpstr>Eljárási díj befizetése</vt:lpstr>
      <vt:lpstr>Hitelesítés</vt:lpstr>
      <vt:lpstr>Mit kell csatolni? </vt:lpstr>
      <vt:lpstr>Postai beküldés esetén</vt:lpstr>
      <vt:lpstr>Eljárási díjak</vt:lpstr>
      <vt:lpstr>Fontos !</vt:lpstr>
      <vt:lpstr>Pontszámítás </vt:lpstr>
      <vt:lpstr>Pontszámítás – Tanulmányi pontok</vt:lpstr>
      <vt:lpstr>Pontszámítás – Tanulmányi pontok</vt:lpstr>
      <vt:lpstr>Pontszámítás-Érettségi pontok</vt:lpstr>
      <vt:lpstr>Pontszámítás</vt:lpstr>
      <vt:lpstr>Érettségi jelentkezés</vt:lpstr>
      <vt:lpstr>Érettségi tantárgyak</vt:lpstr>
      <vt:lpstr>A jelentkezési lap</vt:lpstr>
      <vt:lpstr>Döntés</vt:lpstr>
      <vt:lpstr>Köszönöm a figyelmet!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Felvételi 2015</dc:title>
  <dc:creator>user2</dc:creator>
  <cp:lastModifiedBy>Furján Gergely</cp:lastModifiedBy>
  <cp:revision>58</cp:revision>
  <dcterms:created xsi:type="dcterms:W3CDTF">2015-01-04T10:37:26Z</dcterms:created>
  <dcterms:modified xsi:type="dcterms:W3CDTF">2021-01-12T09:54:48Z</dcterms:modified>
</cp:coreProperties>
</file>